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Montserrat" panose="020B0604020202020204" charset="0"/>
      <p:regular r:id="rId22"/>
      <p:bold r:id="rId23"/>
      <p:italic r:id="rId24"/>
      <p:boldItalic r:id="rId25"/>
    </p:embeddedFont>
    <p:embeddedFont>
      <p:font typeface="Montserrat Light" panose="020B0604020202020204" charset="0"/>
      <p:regular r:id="rId26"/>
      <p:bold r:id="rId27"/>
      <p:italic r:id="rId28"/>
      <p:boldItalic r:id="rId29"/>
    </p:embeddedFont>
    <p:embeddedFont>
      <p:font typeface="Poppins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jqeaHXBmTtUvUzq7PkPMucTG6s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03ABA69-A7A1-486C-B353-3FC2B8940768}">
  <a:tblStyle styleId="{303ABA69-A7A1-486C-B353-3FC2B89407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17bbd2e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17bbd2e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716703728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g716703728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1644f51a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g71644f51a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1670372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71670372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30"/>
          <p:cNvGrpSpPr/>
          <p:nvPr/>
        </p:nvGrpSpPr>
        <p:grpSpPr>
          <a:xfrm flipH="1">
            <a:off x="912725" y="0"/>
            <a:ext cx="8231275" cy="4331550"/>
            <a:chOff x="0" y="0"/>
            <a:chExt cx="8231275" cy="4331550"/>
          </a:xfrm>
        </p:grpSpPr>
        <p:pic>
          <p:nvPicPr>
            <p:cNvPr id="11" name="Google Shape;11;p30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685975" y="343487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" name="Google Shape;12;p30"/>
            <p:cNvGrpSpPr/>
            <p:nvPr/>
          </p:nvGrpSpPr>
          <p:grpSpPr>
            <a:xfrm>
              <a:off x="0" y="2747250"/>
              <a:ext cx="3429750" cy="896675"/>
              <a:chOff x="0" y="0"/>
              <a:chExt cx="3429750" cy="896675"/>
            </a:xfrm>
          </p:grpSpPr>
          <p:pic>
            <p:nvPicPr>
              <p:cNvPr id="13" name="Google Shape;13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" name="Google Shape;14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" name="Google Shape;15;p30"/>
            <p:cNvGrpSpPr/>
            <p:nvPr/>
          </p:nvGrpSpPr>
          <p:grpSpPr>
            <a:xfrm>
              <a:off x="685975" y="2061250"/>
              <a:ext cx="3429750" cy="896675"/>
              <a:chOff x="0" y="0"/>
              <a:chExt cx="3429750" cy="896675"/>
            </a:xfrm>
          </p:grpSpPr>
          <p:pic>
            <p:nvPicPr>
              <p:cNvPr id="16" name="Google Shape;16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" name="Google Shape;17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" name="Google Shape;18;p30"/>
            <p:cNvGrpSpPr/>
            <p:nvPr/>
          </p:nvGrpSpPr>
          <p:grpSpPr>
            <a:xfrm>
              <a:off x="0" y="1373625"/>
              <a:ext cx="3429750" cy="896675"/>
              <a:chOff x="0" y="0"/>
              <a:chExt cx="3429750" cy="896675"/>
            </a:xfrm>
          </p:grpSpPr>
          <p:pic>
            <p:nvPicPr>
              <p:cNvPr id="19" name="Google Shape;19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0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" name="Google Shape;21;p30"/>
            <p:cNvGrpSpPr/>
            <p:nvPr/>
          </p:nvGrpSpPr>
          <p:grpSpPr>
            <a:xfrm>
              <a:off x="685975" y="687625"/>
              <a:ext cx="7545300" cy="896675"/>
              <a:chOff x="0" y="0"/>
              <a:chExt cx="7545300" cy="896675"/>
            </a:xfrm>
          </p:grpSpPr>
          <p:pic>
            <p:nvPicPr>
              <p:cNvPr id="22" name="Google Shape;22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Google Shape;23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Google Shape;24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25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Google Shape;26;p30"/>
            <p:cNvGrpSpPr/>
            <p:nvPr/>
          </p:nvGrpSpPr>
          <p:grpSpPr>
            <a:xfrm>
              <a:off x="0" y="0"/>
              <a:ext cx="7545300" cy="896675"/>
              <a:chOff x="0" y="0"/>
              <a:chExt cx="7545300" cy="896675"/>
            </a:xfrm>
          </p:grpSpPr>
          <p:pic>
            <p:nvPicPr>
              <p:cNvPr id="27" name="Google Shape;27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" name="Google Shape;28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" name="Google Shape;29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30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1" name="Google Shape;31;p30"/>
          <p:cNvSpPr txBox="1">
            <a:spLocks noGrp="1"/>
          </p:cNvSpPr>
          <p:nvPr>
            <p:ph type="ctrTitle"/>
          </p:nvPr>
        </p:nvSpPr>
        <p:spPr>
          <a:xfrm>
            <a:off x="2027622" y="1953315"/>
            <a:ext cx="50733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2" name="Google Shape;32;p30"/>
          <p:cNvGrpSpPr/>
          <p:nvPr/>
        </p:nvGrpSpPr>
        <p:grpSpPr>
          <a:xfrm flipH="1">
            <a:off x="0" y="3088098"/>
            <a:ext cx="4115725" cy="2270300"/>
            <a:chOff x="4115550" y="2061250"/>
            <a:chExt cx="4115725" cy="2270300"/>
          </a:xfrm>
        </p:grpSpPr>
        <p:grpSp>
          <p:nvGrpSpPr>
            <p:cNvPr id="33" name="Google Shape;33;p30"/>
            <p:cNvGrpSpPr/>
            <p:nvPr/>
          </p:nvGrpSpPr>
          <p:grpSpPr>
            <a:xfrm>
              <a:off x="4801525" y="3434875"/>
              <a:ext cx="3429750" cy="896675"/>
              <a:chOff x="4115550" y="0"/>
              <a:chExt cx="3429750" cy="896675"/>
            </a:xfrm>
          </p:grpSpPr>
          <p:pic>
            <p:nvPicPr>
              <p:cNvPr id="34" name="Google Shape;34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" name="Google Shape;35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6" name="Google Shape;36;p30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37" name="Google Shape;37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" name="Google Shape;38;p30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9" name="Google Shape;39;p30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35"/>
          <p:cNvGrpSpPr/>
          <p:nvPr/>
        </p:nvGrpSpPr>
        <p:grpSpPr>
          <a:xfrm flipH="1">
            <a:off x="4363775" y="-3213"/>
            <a:ext cx="4780225" cy="2116171"/>
            <a:chOff x="0" y="0"/>
            <a:chExt cx="5072934" cy="2245751"/>
          </a:xfrm>
        </p:grpSpPr>
        <p:pic>
          <p:nvPicPr>
            <p:cNvPr id="42" name="Google Shape;42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Google Shape;43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4" name="Google Shape;44;p35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45" name="Google Shape;45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" name="Google Shape;46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7" name="Google Shape;47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8" name="Google Shape;48;p35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49" name="Google Shape;49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0" name="Google Shape;50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1" name="Google Shape;51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2" name="Google Shape;52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3" name="Google Shape;53;p35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54" name="Google Shape;54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" name="Google Shape;55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6" name="Google Shape;56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7" name="Google Shape;57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58" name="Google Shape;58;p35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59" name="Google Shape;59;p35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60" name="Google Shape;60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1" name="Google Shape;61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2" name="Google Shape;62;p35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63" name="Google Shape;63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4" name="Google Shape;64;p35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5" name="Google Shape;65;p3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6" name="Google Shape;66;p35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5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68" name="Google Shape;68;p35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31"/>
          <p:cNvGrpSpPr/>
          <p:nvPr/>
        </p:nvGrpSpPr>
        <p:grpSpPr>
          <a:xfrm flipH="1">
            <a:off x="4363775" y="-3213"/>
            <a:ext cx="4780225" cy="2116171"/>
            <a:chOff x="0" y="0"/>
            <a:chExt cx="5072934" cy="2245751"/>
          </a:xfrm>
        </p:grpSpPr>
        <p:pic>
          <p:nvPicPr>
            <p:cNvPr id="71" name="Google Shape;71;p3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72;p3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3" name="Google Shape;73;p31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74" name="Google Shape;74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" name="Google Shape;75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" name="Google Shape;76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77" name="Google Shape;77;p31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78" name="Google Shape;78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9" name="Google Shape;79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0" name="Google Shape;80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1" name="Google Shape;81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2" name="Google Shape;82;p31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83" name="Google Shape;83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4" name="Google Shape;84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5" name="Google Shape;85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6" name="Google Shape;86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87" name="Google Shape;87;p31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88" name="Google Shape;88;p31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89" name="Google Shape;89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0" name="Google Shape;90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1" name="Google Shape;91;p31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92" name="Google Shape;92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3" name="Google Shape;93;p31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94" name="Google Shape;94;p3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5" name="Google Shape;95;p31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1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3587400" cy="30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97" name="Google Shape;97;p31"/>
          <p:cNvSpPr txBox="1">
            <a:spLocks noGrp="1"/>
          </p:cNvSpPr>
          <p:nvPr>
            <p:ph type="body" idx="2"/>
          </p:nvPr>
        </p:nvSpPr>
        <p:spPr>
          <a:xfrm>
            <a:off x="4780150" y="1524375"/>
            <a:ext cx="3587400" cy="30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98" name="Google Shape;98;p31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ig emboss" type="blank">
  <p:cSld name="BLANK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2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01" name="Google Shape;101;p32"/>
          <p:cNvGrpSpPr/>
          <p:nvPr/>
        </p:nvGrpSpPr>
        <p:grpSpPr>
          <a:xfrm flipH="1">
            <a:off x="5714250" y="0"/>
            <a:ext cx="3429750" cy="3643925"/>
            <a:chOff x="0" y="0"/>
            <a:chExt cx="3429750" cy="3643925"/>
          </a:xfrm>
        </p:grpSpPr>
        <p:pic>
          <p:nvPicPr>
            <p:cNvPr id="102" name="Google Shape;102;p3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2747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3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685975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3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1373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5" name="Google Shape;105;p3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685975" y="687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6" name="Google Shape;106;p32"/>
            <p:cNvGrpSpPr/>
            <p:nvPr/>
          </p:nvGrpSpPr>
          <p:grpSpPr>
            <a:xfrm>
              <a:off x="0" y="0"/>
              <a:ext cx="3429750" cy="896675"/>
              <a:chOff x="0" y="0"/>
              <a:chExt cx="3429750" cy="896675"/>
            </a:xfrm>
          </p:grpSpPr>
          <p:pic>
            <p:nvPicPr>
              <p:cNvPr id="107" name="Google Shape;107;p32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8" name="Google Shape;108;p32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09" name="Google Shape;109;p32"/>
          <p:cNvGrpSpPr/>
          <p:nvPr/>
        </p:nvGrpSpPr>
        <p:grpSpPr>
          <a:xfrm flipH="1">
            <a:off x="0" y="3095415"/>
            <a:ext cx="5487525" cy="2270300"/>
            <a:chOff x="2743750" y="2061250"/>
            <a:chExt cx="5487525" cy="2270300"/>
          </a:xfrm>
        </p:grpSpPr>
        <p:grpSp>
          <p:nvGrpSpPr>
            <p:cNvPr id="110" name="Google Shape;110;p32"/>
            <p:cNvGrpSpPr/>
            <p:nvPr/>
          </p:nvGrpSpPr>
          <p:grpSpPr>
            <a:xfrm>
              <a:off x="2743750" y="3434875"/>
              <a:ext cx="5487525" cy="896675"/>
              <a:chOff x="2057775" y="0"/>
              <a:chExt cx="5487525" cy="896675"/>
            </a:xfrm>
          </p:grpSpPr>
          <p:pic>
            <p:nvPicPr>
              <p:cNvPr id="111" name="Google Shape;111;p32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2" name="Google Shape;112;p32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3" name="Google Shape;113;p32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14" name="Google Shape;114;p32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115" name="Google Shape;115;p32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6" name="Google Shape;116;p32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17" name="Google Shape;117;p3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44000">
              <a:schemeClr val="lt2"/>
            </a:gs>
            <a:gs pos="72000">
              <a:schemeClr val="lt2"/>
            </a:gs>
            <a:gs pos="100000">
              <a:srgbClr val="D0D8E5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9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29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❑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29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"/>
          <p:cNvSpPr txBox="1"/>
          <p:nvPr/>
        </p:nvSpPr>
        <p:spPr>
          <a:xfrm>
            <a:off x="2194920" y="715591"/>
            <a:ext cx="5073300" cy="1415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39425A"/>
                </a:solidFill>
                <a:latin typeface="Calibri"/>
                <a:ea typeface="Calibri"/>
                <a:cs typeface="Calibri"/>
                <a:sym typeface="Calibri"/>
              </a:rPr>
              <a:t>                        </a:t>
            </a:r>
            <a:r>
              <a:rPr lang="e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Universidade de Aveiro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Engenharia de Computadores e Telemática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Interação Humano-Computador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             2019/2020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"/>
          <p:cNvSpPr txBox="1"/>
          <p:nvPr/>
        </p:nvSpPr>
        <p:spPr>
          <a:xfrm>
            <a:off x="327804" y="3502325"/>
            <a:ext cx="350232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Bruno Caseiro               88804           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Mateusz Roganowicz   96947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Ruben Menino              89185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p1" descr="Uma imagem com desenho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92758" y="975677"/>
            <a:ext cx="6558483" cy="344320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"/>
          <p:cNvSpPr txBox="1"/>
          <p:nvPr/>
        </p:nvSpPr>
        <p:spPr>
          <a:xfrm>
            <a:off x="5817077" y="3583047"/>
            <a:ext cx="2902285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Teacher: </a:t>
            </a: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Beatriz Sousa Santos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"/>
          <p:cNvSpPr txBox="1"/>
          <p:nvPr/>
        </p:nvSpPr>
        <p:spPr>
          <a:xfrm>
            <a:off x="7672293" y="201618"/>
            <a:ext cx="162858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17 March 2020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1" descr="Uma imagem com remoto, sentado, computador, fechar&#10;&#10;Descrição gerad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27357"/>
            <a:ext cx="2876550" cy="69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"/>
          <p:cNvSpPr txBox="1">
            <a:spLocks noGrp="1"/>
          </p:cNvSpPr>
          <p:nvPr>
            <p:ph type="subTitle" idx="4294967295"/>
          </p:nvPr>
        </p:nvSpPr>
        <p:spPr>
          <a:xfrm>
            <a:off x="4259434" y="1537886"/>
            <a:ext cx="4958994" cy="23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</a:t>
            </a: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Issue: 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Unsubscribe newsletter 		        allows  you to delete any    	        email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Heuristic: 5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= Error prevention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Severity:  </a:t>
            </a:r>
            <a:r>
              <a:rPr lang="en" sz="2000" b="1" i="0" u="none" strike="noStrike" cap="none">
                <a:solidFill>
                  <a:srgbClr val="FF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4 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 Usability Catastrophe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97" name="Google Shape;197;p8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98" name="Google Shape;198;p8"/>
          <p:cNvSpPr txBox="1"/>
          <p:nvPr/>
        </p:nvSpPr>
        <p:spPr>
          <a:xfrm>
            <a:off x="695950" y="388925"/>
            <a:ext cx="3563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Heuristic Evaluation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video-1584383888 (1)">
            <a:hlinkClick r:id="" action="ppaction://media"/>
            <a:extLst>
              <a:ext uri="{FF2B5EF4-FFF2-40B4-BE49-F238E27FC236}">
                <a16:creationId xmlns:a16="http://schemas.microsoft.com/office/drawing/2014/main" id="{20510054-DB3C-4167-B08A-3B7F855EFA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4294" y="849429"/>
            <a:ext cx="1937415" cy="40893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17bbd2efa_0_0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05" name="Google Shape;205;g717bbd2efa_0_0"/>
          <p:cNvSpPr txBox="1">
            <a:spLocks noGrp="1"/>
          </p:cNvSpPr>
          <p:nvPr>
            <p:ph type="subTitle" idx="4294967295"/>
          </p:nvPr>
        </p:nvSpPr>
        <p:spPr>
          <a:xfrm>
            <a:off x="4846626" y="1537875"/>
            <a:ext cx="4371900" cy="23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</a:t>
            </a: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Issue: </a:t>
            </a:r>
            <a:r>
              <a:rPr lang="en"/>
              <a:t>Insurance button disappears once clicked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Heuristic: </a:t>
            </a:r>
            <a:r>
              <a:rPr lang="en" b="1"/>
              <a:t>3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= </a:t>
            </a:r>
            <a:r>
              <a:rPr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User control and freedom</a:t>
            </a:r>
            <a:endParaRPr/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Severity:  </a:t>
            </a:r>
            <a:r>
              <a:rPr lang="en" sz="2000" b="1" i="0" u="none" strike="noStrike" cap="none">
                <a:solidFill>
                  <a:srgbClr val="FF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4 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 Usability Catastrophe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06" name="Google Shape;206;g717bbd2efa_0_0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07" name="Google Shape;207;g717bbd2efa_0_0"/>
          <p:cNvSpPr txBox="1"/>
          <p:nvPr/>
        </p:nvSpPr>
        <p:spPr>
          <a:xfrm>
            <a:off x="695950" y="388925"/>
            <a:ext cx="3563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Heuristic Evaluation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g717bbd2ef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75" y="1093225"/>
            <a:ext cx="4556650" cy="252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"/>
          <p:cNvSpPr txBox="1">
            <a:spLocks noGrp="1"/>
          </p:cNvSpPr>
          <p:nvPr>
            <p:ph type="subTitle" idx="4294967295"/>
          </p:nvPr>
        </p:nvSpPr>
        <p:spPr>
          <a:xfrm>
            <a:off x="225700" y="1288700"/>
            <a:ext cx="4648200" cy="23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</a:t>
            </a: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Task: 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Find the “help” section of the website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- User: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Someone in need of help browsing Ticketline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- Issue: 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Link is very small, only found at the bottom of the page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user will probably take a while to find the link!</a:t>
            </a:r>
            <a:endParaRPr sz="20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5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15" name="Google Shape;215;p5"/>
          <p:cNvSpPr txBox="1"/>
          <p:nvPr/>
        </p:nvSpPr>
        <p:spPr>
          <a:xfrm>
            <a:off x="422725" y="566575"/>
            <a:ext cx="3390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Cognitive Walkthrough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5" descr="Uma imagem com captura de ecrã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77313" y="905270"/>
            <a:ext cx="3859387" cy="35220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7" name="Google Shape;217;p5"/>
          <p:cNvCxnSpPr/>
          <p:nvPr/>
        </p:nvCxnSpPr>
        <p:spPr>
          <a:xfrm flipH="1">
            <a:off x="6198782" y="3721395"/>
            <a:ext cx="520995" cy="4287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6"/>
          <p:cNvSpPr txBox="1">
            <a:spLocks noGrp="1"/>
          </p:cNvSpPr>
          <p:nvPr>
            <p:ph type="subTitle" idx="4294967295"/>
          </p:nvPr>
        </p:nvSpPr>
        <p:spPr>
          <a:xfrm>
            <a:off x="4259425" y="736475"/>
            <a:ext cx="4959000" cy="27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</a:t>
            </a: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Task: 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Search for events in Beja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User: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Someone looking to buy tickets in Beja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215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Issue: 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Districts are not in alphabetical order. Most users will look for Beja at the top of the list.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23" name="Google Shape;223;p6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24" name="Google Shape;224;p6"/>
          <p:cNvSpPr txBox="1"/>
          <p:nvPr/>
        </p:nvSpPr>
        <p:spPr>
          <a:xfrm>
            <a:off x="563525" y="198875"/>
            <a:ext cx="3093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Cognitive Walkthrough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6" descr="Uma imagem com captura de ecrã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3526" y="931666"/>
            <a:ext cx="3349256" cy="3553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167037285_0_15"/>
          <p:cNvSpPr txBox="1">
            <a:spLocks noGrp="1"/>
          </p:cNvSpPr>
          <p:nvPr>
            <p:ph type="subTitle" idx="4294967295"/>
          </p:nvPr>
        </p:nvSpPr>
        <p:spPr>
          <a:xfrm>
            <a:off x="374975" y="843400"/>
            <a:ext cx="4115100" cy="27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</a:t>
            </a: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Task: 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Search for events in a venue of Lisbon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User: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Someone looking at events in a venue of Lisbon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31" name="Google Shape;231;g7167037285_0_15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32" name="Google Shape;232;g7167037285_0_15"/>
          <p:cNvSpPr txBox="1"/>
          <p:nvPr/>
        </p:nvSpPr>
        <p:spPr>
          <a:xfrm>
            <a:off x="563525" y="198875"/>
            <a:ext cx="3093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Cognitive Walkthrough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g7167037285_0_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2013" y="2738100"/>
            <a:ext cx="7419975" cy="2209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g7167037285_0_15"/>
          <p:cNvSpPr txBox="1">
            <a:spLocks noGrp="1"/>
          </p:cNvSpPr>
          <p:nvPr>
            <p:ph type="subTitle" idx="4294967295"/>
          </p:nvPr>
        </p:nvSpPr>
        <p:spPr>
          <a:xfrm>
            <a:off x="4554300" y="843400"/>
            <a:ext cx="4959000" cy="27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</a:t>
            </a: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Issue: 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List of Lisbon venues is empty, even though the event “Real 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Fado” will be held in Lisbon.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35" name="Google Shape;235;g7167037285_0_15"/>
          <p:cNvSpPr txBox="1"/>
          <p:nvPr/>
        </p:nvSpPr>
        <p:spPr>
          <a:xfrm>
            <a:off x="1579850" y="4294900"/>
            <a:ext cx="6842100" cy="7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*Screenshot of search results for “Real Fado”</a:t>
            </a:r>
            <a:endParaRPr sz="1400" b="1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4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aphicFrame>
        <p:nvGraphicFramePr>
          <p:cNvPr id="241" name="Google Shape;241;p14"/>
          <p:cNvGraphicFramePr/>
          <p:nvPr/>
        </p:nvGraphicFramePr>
        <p:xfrm>
          <a:off x="2886400" y="539550"/>
          <a:ext cx="5943600" cy="4271010"/>
        </p:xfrm>
        <a:graphic>
          <a:graphicData uri="http://schemas.openxmlformats.org/drawingml/2006/table">
            <a:tbl>
              <a:tblPr>
                <a:noFill/>
                <a:tableStyleId>{303ABA69-A7A1-486C-B353-3FC2B8940768}</a:tableStyleId>
              </a:tblPr>
              <a:tblGrid>
                <a:gridCol w="312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4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Usability Problems</a:t>
                      </a:r>
                      <a:endParaRPr sz="800" b="1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Mateusz</a:t>
                      </a:r>
                      <a:endParaRPr sz="800" b="1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Bruno</a:t>
                      </a:r>
                      <a:endParaRPr sz="800" b="1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Ruben</a:t>
                      </a:r>
                      <a:endParaRPr sz="800" b="1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Median</a:t>
                      </a:r>
                      <a:endParaRPr sz="800" b="1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Wrong districts (Internacional and Spain)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Help page is given always</a:t>
                      </a:r>
                      <a:endParaRPr sz="8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portuguese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Cart doesn’t expire, nothing</a:t>
                      </a:r>
                      <a:endParaRPr sz="80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changes after the 10 minutes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Irrelevant dates (year 2051) 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Insurance button disappearing 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 </a:t>
                      </a:r>
                      <a:r>
                        <a:rPr lang="en" sz="800"/>
                        <a:t>When searching by district, no venues show up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Latest news are always in Portuguese</a:t>
                      </a:r>
                      <a:endParaRPr sz="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Unsubscribing any email </a:t>
                      </a:r>
                      <a:endParaRPr sz="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Difficult to find help button</a:t>
                      </a:r>
                      <a:endParaRPr sz="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Price isn't shown correctly, because of transaction costs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Sorting by date, list starts in August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Some parts of some pages are in English, others in Portuguese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</a:t>
                      </a:r>
                      <a:endParaRPr sz="800"/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42" name="Google Shape;242;p14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</a:rPr>
              <a:t>Usability problems summary</a:t>
            </a:r>
            <a:endParaRPr sz="1800" b="1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Why Ticketline?</a:t>
            </a:r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"/>
              <a:t>Portugal’s most popular ticketing platform</a:t>
            </a:r>
            <a:endParaRPr/>
          </a:p>
          <a:p>
            <a:pPr marL="4572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❑"/>
            </a:pPr>
            <a:r>
              <a:rPr lang="en"/>
              <a:t>A lot of use cases (buy tickets, check time and date, check seat availability, etc..)</a:t>
            </a:r>
            <a:endParaRPr/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❑"/>
            </a:pPr>
            <a:r>
              <a:rPr lang="en"/>
              <a:t>Below average UX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"/>
          <p:cNvSpPr txBox="1">
            <a:spLocks noGrp="1"/>
          </p:cNvSpPr>
          <p:nvPr>
            <p:ph type="title"/>
          </p:nvPr>
        </p:nvSpPr>
        <p:spPr>
          <a:xfrm>
            <a:off x="776449" y="264476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About ticketline</a:t>
            </a:r>
            <a:endParaRPr/>
          </a:p>
        </p:txBody>
      </p:sp>
      <p:sp>
        <p:nvSpPr>
          <p:cNvPr id="140" name="Google Shape;140;p2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ticket line - Google Search - Google Chrome 2020-03-17 16-16-20">
            <a:hlinkClick r:id="" action="ppaction://media"/>
            <a:extLst>
              <a:ext uri="{FF2B5EF4-FFF2-40B4-BE49-F238E27FC236}">
                <a16:creationId xmlns:a16="http://schemas.microsoft.com/office/drawing/2014/main" id="{8D661927-BCA0-4AD6-96EA-88F6416A6F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869" y="1291397"/>
            <a:ext cx="6367960" cy="34426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3587400" cy="30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What is it?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/>
              <a:t>Ticketline is a portuguese ticketing platform where you can buy tickets for concerts, theater plays, exhibitions and many other types of shows.</a:t>
            </a:r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About Ticketline</a:t>
            </a:r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body" idx="2"/>
          </p:nvPr>
        </p:nvSpPr>
        <p:spPr>
          <a:xfrm>
            <a:off x="4780150" y="1524375"/>
            <a:ext cx="3587400" cy="30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What are its objectives?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/>
              <a:t>Ticketline’s main goal is to provide an easy way for people to buy tickets from their phone or computer. </a:t>
            </a:r>
            <a:endParaRPr/>
          </a:p>
        </p:txBody>
      </p:sp>
      <p:sp>
        <p:nvSpPr>
          <p:cNvPr id="149" name="Google Shape;149;p12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1644f51a7_1_0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3587400" cy="30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Who is the target audience?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/>
              <a:t>People in Portugal interested in the several types of shows mentioned before.</a:t>
            </a:r>
            <a:endParaRPr/>
          </a:p>
        </p:txBody>
      </p:sp>
      <p:sp>
        <p:nvSpPr>
          <p:cNvPr id="155" name="Google Shape;155;g71644f51a7_1_0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About Ticketline</a:t>
            </a:r>
            <a:endParaRPr/>
          </a:p>
        </p:txBody>
      </p:sp>
      <p:sp>
        <p:nvSpPr>
          <p:cNvPr id="156" name="Google Shape;156;g71644f51a7_1_0"/>
          <p:cNvSpPr txBox="1">
            <a:spLocks noGrp="1"/>
          </p:cNvSpPr>
          <p:nvPr>
            <p:ph type="body" idx="2"/>
          </p:nvPr>
        </p:nvSpPr>
        <p:spPr>
          <a:xfrm>
            <a:off x="4780150" y="1524375"/>
            <a:ext cx="3587400" cy="30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What are its main UI aspects?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/>
              <a:t>Lots of posters representing each show’s buying page. In the form of slideshow and lists, mostly.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g71644f51a7_1_0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167037285_0_0"/>
          <p:cNvSpPr txBox="1">
            <a:spLocks noGrp="1"/>
          </p:cNvSpPr>
          <p:nvPr>
            <p:ph type="body" idx="1"/>
          </p:nvPr>
        </p:nvSpPr>
        <p:spPr>
          <a:xfrm>
            <a:off x="776450" y="324600"/>
            <a:ext cx="3587400" cy="42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Heuristic Evaluation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❑"/>
            </a:pPr>
            <a:r>
              <a:rPr lang="en"/>
              <a:t>All 3 of us explored the features of the website</a:t>
            </a:r>
            <a:endParaRPr/>
          </a:p>
          <a:p>
            <a:pPr marL="45720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457200" lvl="0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❑"/>
            </a:pPr>
            <a:r>
              <a:rPr lang="en"/>
              <a:t>Each tried to complete several tasks which an average user would</a:t>
            </a:r>
            <a:endParaRPr/>
          </a:p>
          <a:p>
            <a:pPr marL="45720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457200" lvl="0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Char char="❑"/>
            </a:pPr>
            <a:r>
              <a:rPr lang="en"/>
              <a:t>Every usability problem was reported to the team</a:t>
            </a:r>
            <a:endParaRPr/>
          </a:p>
        </p:txBody>
      </p:sp>
      <p:sp>
        <p:nvSpPr>
          <p:cNvPr id="163" name="Google Shape;163;g7167037285_0_0"/>
          <p:cNvSpPr txBox="1">
            <a:spLocks noGrp="1"/>
          </p:cNvSpPr>
          <p:nvPr>
            <p:ph type="body" idx="2"/>
          </p:nvPr>
        </p:nvSpPr>
        <p:spPr>
          <a:xfrm>
            <a:off x="4780150" y="324675"/>
            <a:ext cx="4121700" cy="42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Cognitive Walkthrough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❑"/>
            </a:pPr>
            <a:r>
              <a:rPr lang="en"/>
              <a:t>Lots of posters representing each show’s buying page. In the form of slideshow and lists, mostly.</a:t>
            </a:r>
            <a:endParaRPr/>
          </a:p>
        </p:txBody>
      </p:sp>
      <p:sp>
        <p:nvSpPr>
          <p:cNvPr id="164" name="Google Shape;164;g7167037285_0_0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165" name="Google Shape;165;g7167037285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9250" y="3833750"/>
            <a:ext cx="2494749" cy="13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"/>
          <p:cNvSpPr txBox="1">
            <a:spLocks noGrp="1"/>
          </p:cNvSpPr>
          <p:nvPr>
            <p:ph type="subTitle" idx="4294967295"/>
          </p:nvPr>
        </p:nvSpPr>
        <p:spPr>
          <a:xfrm>
            <a:off x="237575" y="1293325"/>
            <a:ext cx="4706400" cy="23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</a:t>
            </a: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Issue: “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International” and “Spain” show up in the </a:t>
            </a:r>
            <a:r>
              <a:rPr lang="en"/>
              <a:t>district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dropdown menu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Heuristic: 4 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 Consistency and standards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</a:t>
            </a:r>
            <a:r>
              <a:rPr lang="en" b="1"/>
              <a:t>Severity:  2 </a:t>
            </a:r>
            <a:r>
              <a:rPr lang="en"/>
              <a:t>= Minor usability 		                    		      	          problem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215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215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71" name="Google Shape;171;p3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72" name="Google Shape;172;p3"/>
          <p:cNvSpPr txBox="1"/>
          <p:nvPr/>
        </p:nvSpPr>
        <p:spPr>
          <a:xfrm>
            <a:off x="470250" y="345575"/>
            <a:ext cx="2962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Heuristic Evaluation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3" descr="Uma imagem com captura de ecrã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43748" y="684120"/>
            <a:ext cx="3971610" cy="3971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"/>
          <p:cNvSpPr txBox="1">
            <a:spLocks noGrp="1"/>
          </p:cNvSpPr>
          <p:nvPr>
            <p:ph type="subTitle" idx="4294967295"/>
          </p:nvPr>
        </p:nvSpPr>
        <p:spPr>
          <a:xfrm>
            <a:off x="4259434" y="1537886"/>
            <a:ext cx="4958994" cy="23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</a:t>
            </a: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Issue: 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Help page is given always     		       portuguese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Heuristic: 10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= Help and 				        documentation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Severity:  3 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 Major usability 		                    problem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215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79" name="Google Shape;179;p4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80" name="Google Shape;180;p4"/>
          <p:cNvSpPr txBox="1"/>
          <p:nvPr/>
        </p:nvSpPr>
        <p:spPr>
          <a:xfrm>
            <a:off x="388950" y="388900"/>
            <a:ext cx="3563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Heuristic Evaluation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4" descr="Uma imagem com captura de ecrã, pássaro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8957" y="1122372"/>
            <a:ext cx="4069908" cy="2898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4" descr="Uma imagem com preto, telefone, rua, branco&#10;&#10;Descrição gerad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72367" y="2193354"/>
            <a:ext cx="1886498" cy="1827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"/>
          <p:cNvSpPr txBox="1">
            <a:spLocks noGrp="1"/>
          </p:cNvSpPr>
          <p:nvPr>
            <p:ph type="subTitle" idx="4294967295"/>
          </p:nvPr>
        </p:nvSpPr>
        <p:spPr>
          <a:xfrm>
            <a:off x="4353525" y="1396875"/>
            <a:ext cx="4790700" cy="23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</a:t>
            </a: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Issue: 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Cart doesn’t expire, nothing changes after the 10 minutes 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- Heuristic: 2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= Match between system and the world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-"/>
            </a:pPr>
            <a:r>
              <a:rPr lang="en" sz="2000" b="1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 Severity:  2 </a:t>
            </a:r>
            <a:r>
              <a:rPr lang="en"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 Minor usability 		                    		      problem</a:t>
            </a: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342900" marR="0" lvl="0" indent="-215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None/>
            </a:pPr>
            <a:endParaRPr sz="20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88" name="Google Shape;188;p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89" name="Google Shape;189;p7"/>
          <p:cNvSpPr txBox="1"/>
          <p:nvPr/>
        </p:nvSpPr>
        <p:spPr>
          <a:xfrm>
            <a:off x="351450" y="388925"/>
            <a:ext cx="310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Heuristic Evaluation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0" name="Google Shape;190;p7" descr="Uma imagem com desenho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54812"/>
            <a:ext cx="4353533" cy="72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7" descr="Uma imagem com captura de ecrã&#10;&#10;Descrição gerad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2112796"/>
            <a:ext cx="4330318" cy="909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Volsce template">
  <a:themeElements>
    <a:clrScheme name="Custom 347">
      <a:dk1>
        <a:srgbClr val="252831"/>
      </a:dk1>
      <a:lt1>
        <a:srgbClr val="FFFFFF"/>
      </a:lt1>
      <a:dk2>
        <a:srgbClr val="68728D"/>
      </a:dk2>
      <a:lt2>
        <a:srgbClr val="E9EDF3"/>
      </a:lt2>
      <a:accent1>
        <a:srgbClr val="7D89AC"/>
      </a:accent1>
      <a:accent2>
        <a:srgbClr val="728CD8"/>
      </a:accent2>
      <a:accent3>
        <a:srgbClr val="72D8D8"/>
      </a:accent3>
      <a:accent4>
        <a:srgbClr val="B1D872"/>
      </a:accent4>
      <a:accent5>
        <a:srgbClr val="F8D067"/>
      </a:accent5>
      <a:accent6>
        <a:srgbClr val="BDC3D3"/>
      </a:accent6>
      <a:hlink>
        <a:srgbClr val="7D89A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726</Words>
  <Application>Microsoft Office PowerPoint</Application>
  <PresentationFormat>Apresentação no Ecrã (16:9)</PresentationFormat>
  <Paragraphs>158</Paragraphs>
  <Slides>15</Slides>
  <Notes>15</Notes>
  <HiddenSlides>0</HiddenSlides>
  <MMClips>2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15</vt:i4>
      </vt:variant>
    </vt:vector>
  </HeadingPairs>
  <TitlesOfParts>
    <vt:vector size="22" baseType="lpstr">
      <vt:lpstr>Arial</vt:lpstr>
      <vt:lpstr>Times New Roman</vt:lpstr>
      <vt:lpstr>Calibri</vt:lpstr>
      <vt:lpstr>Montserrat Light</vt:lpstr>
      <vt:lpstr>Poppins</vt:lpstr>
      <vt:lpstr>Montserrat</vt:lpstr>
      <vt:lpstr>Volsce template</vt:lpstr>
      <vt:lpstr>Apresentação do PowerPoint</vt:lpstr>
      <vt:lpstr>Why Ticketline?</vt:lpstr>
      <vt:lpstr>About ticketline</vt:lpstr>
      <vt:lpstr>About Ticketline</vt:lpstr>
      <vt:lpstr>About Ticketline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Utilizador</dc:creator>
  <cp:lastModifiedBy>Ruben Menino</cp:lastModifiedBy>
  <cp:revision>1</cp:revision>
  <dcterms:modified xsi:type="dcterms:W3CDTF">2020-03-17T16:19:14Z</dcterms:modified>
</cp:coreProperties>
</file>